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04309"/>
            <a:ext cx="7132320" cy="1645920"/>
          </a:xfrm>
        </p:spPr>
        <p:txBody>
          <a:bodyPr>
            <a:normAutofit/>
          </a:bodyPr>
          <a:lstStyle/>
          <a:p>
            <a:r>
              <a:rPr lang="sr-Cyrl-RS" sz="6000" dirty="0" smtClean="0"/>
              <a:t>Канцонијер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708" y="4600738"/>
            <a:ext cx="6801612" cy="1239894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Франческо Петрарка</a:t>
            </a:r>
            <a:endParaRPr lang="en-US" sz="3600" b="1" dirty="0">
              <a:solidFill>
                <a:schemeClr val="bg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8" y="-300447"/>
            <a:ext cx="5059679" cy="685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035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0"/>
            <a:ext cx="615696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143" y="2622455"/>
            <a:ext cx="4612059" cy="2785568"/>
          </a:xfrm>
        </p:spPr>
        <p:txBody>
          <a:bodyPr>
            <a:normAutofit/>
          </a:bodyPr>
          <a:lstStyle/>
          <a:p>
            <a:r>
              <a:rPr lang="sr-Cyrl-RS" sz="1800" dirty="0" smtClean="0">
                <a:solidFill>
                  <a:srgbClr val="C00000"/>
                </a:solidFill>
              </a:rPr>
              <a:t>Лаура је умрла од куге. </a:t>
            </a:r>
          </a:p>
          <a:p>
            <a:r>
              <a:rPr lang="sr-Cyrl-RS" sz="1800" dirty="0" smtClean="0">
                <a:solidFill>
                  <a:srgbClr val="C00000"/>
                </a:solidFill>
              </a:rPr>
              <a:t>Песник наставља да пева и после њене смрти.</a:t>
            </a:r>
          </a:p>
          <a:p>
            <a:endParaRPr lang="sr-Cyrl-RS" sz="1800" dirty="0" smtClean="0">
              <a:solidFill>
                <a:srgbClr val="C00000"/>
              </a:solidFill>
            </a:endParaRPr>
          </a:p>
          <a:p>
            <a:r>
              <a:rPr lang="sr-Cyrl-RS" sz="1800" dirty="0" smtClean="0">
                <a:solidFill>
                  <a:srgbClr val="C00000"/>
                </a:solidFill>
              </a:rPr>
              <a:t>Стога се у Канцонијеру уочавају две целине:</a:t>
            </a:r>
          </a:p>
          <a:p>
            <a:r>
              <a:rPr lang="sr-Cyrl-RS" sz="1800" dirty="0" smtClean="0">
                <a:solidFill>
                  <a:srgbClr val="C00000"/>
                </a:solidFill>
              </a:rPr>
              <a:t>- </a:t>
            </a:r>
            <a:r>
              <a:rPr lang="sr-Cyrl-R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песме за живота госпе Лауре,</a:t>
            </a:r>
          </a:p>
          <a:p>
            <a:r>
              <a:rPr lang="sr-Cyrl-R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песме по смрти Госппе Лауре.</a:t>
            </a:r>
            <a:endParaRPr lang="sr-Cyrl-RS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sr-Cyrl-R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КАНЦОНИЈЕР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03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523" y="3536855"/>
            <a:ext cx="4187953" cy="3086013"/>
          </a:xfrm>
        </p:spPr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ЛИРСКИ ИНТИМНИ ДНЕВНИК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1. ЗАЉУБЉИВАЊЕ НА ПРВИ ПОГЛЕД</a:t>
            </a:r>
          </a:p>
          <a:p>
            <a:pPr marL="342900" indent="-342900" algn="l"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2. ОПИСИВАЊЕ ЛЕПОТЕ ИДЕАЛНЕ ДРАГЕ</a:t>
            </a:r>
          </a:p>
          <a:p>
            <a:pPr marL="342900" indent="-342900" algn="l"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3. ОБОЖАВАЊЕ ИЗДАЛЕКА И ЈАДИКОВАЊЕ ЗБОГ НЕУЗВРАЋЕНЕ ЉУБАВИ</a:t>
            </a:r>
          </a:p>
          <a:p>
            <a:pPr marL="342900" indent="-342900" algn="l"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4.  РАЗОЧАРАЊЕ У ЉУБАВ </a:t>
            </a:r>
          </a:p>
          <a:p>
            <a:pPr marL="342900" indent="-342900" algn="just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3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7" y="389927"/>
            <a:ext cx="7729728" cy="1188720"/>
          </a:xfrm>
        </p:spPr>
        <p:txBody>
          <a:bodyPr/>
          <a:lstStyle/>
          <a:p>
            <a:r>
              <a:rPr lang="sr-Cyrl-RS" dirty="0" smtClean="0"/>
              <a:t>Сонет </a:t>
            </a:r>
            <a:r>
              <a:rPr lang="sr-Latn-RS" dirty="0" smtClean="0"/>
              <a:t>lxi</a:t>
            </a:r>
            <a:endParaRPr lang="en-US" dirty="0"/>
          </a:p>
        </p:txBody>
      </p:sp>
      <p:pic>
        <p:nvPicPr>
          <p:cNvPr id="4" name="Frančesko Petrarka - Kanconijer LX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909" y="1280162"/>
            <a:ext cx="7729728" cy="4781004"/>
          </a:xfrm>
        </p:spPr>
      </p:pic>
    </p:spTree>
    <p:extLst>
      <p:ext uri="{BB962C8B-B14F-4D97-AF65-F5344CB8AC3E}">
        <p14:creationId xmlns:p14="http://schemas.microsoft.com/office/powerpoint/2010/main" val="19906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2073" y="2674947"/>
            <a:ext cx="412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ХВАЛА НА ПАЖЊИ!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4937" y="5133703"/>
            <a:ext cx="261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п</a:t>
            </a:r>
            <a:r>
              <a:rPr lang="sr-Cyrl-RS" dirty="0" smtClean="0"/>
              <a:t>рипремила</a:t>
            </a:r>
          </a:p>
          <a:p>
            <a:pPr algn="ctr"/>
            <a:r>
              <a:rPr lang="sr-Cyrl-RS" dirty="0" smtClean="0"/>
              <a:t>Мануела Рађеновић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5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1946366"/>
            <a:ext cx="4494998" cy="1432102"/>
          </a:xfrm>
        </p:spPr>
        <p:txBody>
          <a:bodyPr/>
          <a:lstStyle/>
          <a:p>
            <a:r>
              <a:rPr lang="sr-Cyrl-RS" dirty="0" smtClean="0"/>
              <a:t>ФРАНЧЕСКО ПЕТРАРКА</a:t>
            </a:r>
            <a:br>
              <a:rPr lang="sr-Cyrl-RS" dirty="0" smtClean="0"/>
            </a:br>
            <a:r>
              <a:rPr lang="sr-Cyrl-RS" dirty="0" smtClean="0"/>
              <a:t>(</a:t>
            </a:r>
            <a:r>
              <a:rPr lang="sr-Cyrl-RS" sz="1400" dirty="0" smtClean="0"/>
              <a:t>арецо</a:t>
            </a:r>
            <a:r>
              <a:rPr lang="sr-Cyrl-RS" dirty="0" smtClean="0"/>
              <a:t> 1304- </a:t>
            </a:r>
            <a:r>
              <a:rPr lang="sr-Cyrl-RS" sz="1400" dirty="0" smtClean="0"/>
              <a:t>арива</a:t>
            </a:r>
            <a:r>
              <a:rPr lang="sr-Cyrl-RS" dirty="0" smtClean="0"/>
              <a:t> 1374)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3174"/>
          <a:stretch>
            <a:fillRect/>
          </a:stretch>
        </p:blipFill>
        <p:spPr>
          <a:xfrm>
            <a:off x="6662056" y="457200"/>
            <a:ext cx="5003075" cy="58260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r-Cyrl-RS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ОТАЦ ХУМАНИЗМА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ИТАЛИЈАНСКИ ПЕСНИК</a:t>
            </a:r>
          </a:p>
          <a:p>
            <a:pPr>
              <a:lnSpc>
                <a:spcPct val="150000"/>
              </a:lnSpc>
            </a:pPr>
            <a:r>
              <a:rPr lang="sr-Cyrl-R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АУТОР </a:t>
            </a:r>
            <a:r>
              <a:rPr lang="sr-Cyrl-RS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КАНЦОНИЈЕРА</a:t>
            </a:r>
            <a:endParaRPr lang="en-US" sz="2000" i="1" dirty="0">
              <a:solidFill>
                <a:schemeClr val="bg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5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1790998"/>
            <a:ext cx="4494998" cy="1134640"/>
          </a:xfrm>
        </p:spPr>
        <p:txBody>
          <a:bodyPr/>
          <a:lstStyle/>
          <a:p>
            <a:r>
              <a:rPr lang="sr-Cyrl-RS" dirty="0" smtClean="0"/>
              <a:t>стваралаштво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r="277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8642" y="3107370"/>
            <a:ext cx="3794760" cy="3308082"/>
          </a:xfrm>
        </p:spPr>
        <p:txBody>
          <a:bodyPr>
            <a:normAutofit/>
          </a:bodyPr>
          <a:lstStyle/>
          <a:p>
            <a:endParaRPr lang="sr-Cyrl-RS" dirty="0" smtClean="0">
              <a:solidFill>
                <a:srgbClr val="C00000"/>
              </a:solidFill>
            </a:endParaRPr>
          </a:p>
          <a:p>
            <a:r>
              <a:rPr lang="sr-Cyrl-RS" dirty="0" smtClean="0">
                <a:solidFill>
                  <a:srgbClr val="C00000"/>
                </a:solidFill>
              </a:rPr>
              <a:t>СЛАВЉЕН ЗА ЖИВОТА</a:t>
            </a:r>
          </a:p>
          <a:p>
            <a:endParaRPr lang="sr-Cyrl-RS" dirty="0" smtClean="0">
              <a:solidFill>
                <a:srgbClr val="C00000"/>
              </a:solidFill>
            </a:endParaRPr>
          </a:p>
          <a:p>
            <a:r>
              <a:rPr lang="sr-Cyrl-RS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1341. овенчан ловоровим венцем на  Капитолу у Риму и постао</a:t>
            </a:r>
          </a:p>
          <a:p>
            <a:r>
              <a:rPr lang="en-US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poeta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laureatus</a:t>
            </a:r>
            <a:endParaRPr lang="en-US" sz="28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4605" y="5741943"/>
            <a:ext cx="3082834" cy="914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ts val="1000"/>
              </a:spcBef>
              <a:buClr>
                <a:srgbClr val="D2CB6C"/>
              </a:buClr>
            </a:pPr>
            <a:r>
              <a:rPr lang="sr-Cyrl-RS" sz="1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У</a:t>
            </a:r>
            <a:r>
              <a:rPr lang="sr-Cyrl-RS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sr-Cyrl-RS" sz="1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старој Грчкој ловор је био посвећен </a:t>
            </a:r>
            <a:r>
              <a:rPr lang="sr-Cyrl-RS" sz="16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богу Аполону </a:t>
            </a:r>
            <a:r>
              <a:rPr lang="sr-Cyrl-RS" sz="1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и коришћен приликом </a:t>
            </a:r>
            <a:r>
              <a:rPr lang="sr-Cyrl-RS" sz="16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поштовања и слављења  </a:t>
            </a:r>
            <a:r>
              <a:rPr lang="sr-Cyrl-RS" sz="1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песника. 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9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ИНСПИРАЦИЈА 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r="144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3112139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антички писци</a:t>
            </a:r>
          </a:p>
          <a:p>
            <a:r>
              <a:rPr lang="sr-Cyrl-R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латински језик</a:t>
            </a:r>
          </a:p>
          <a:p>
            <a:endParaRPr lang="sr-Cyrl-R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sr-Cyrl-R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Своја дела на латинском језику описује као узвишенија,а она на народном као мање битна.</a:t>
            </a:r>
          </a:p>
          <a:p>
            <a:endParaRPr lang="sr-Cyrl-R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sr-Cyrl-R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Славу му донеше  дела на народном језику.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40353"/>
              </p:ext>
            </p:extLst>
          </p:nvPr>
        </p:nvGraphicFramePr>
        <p:xfrm>
          <a:off x="6489192" y="2243828"/>
          <a:ext cx="5460276" cy="281149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30138">
                  <a:extLst>
                    <a:ext uri="{9D8B030D-6E8A-4147-A177-3AD203B41FA5}">
                      <a16:colId xmlns:a16="http://schemas.microsoft.com/office/drawing/2014/main" xmlns="" val="3550038855"/>
                    </a:ext>
                  </a:extLst>
                </a:gridCol>
                <a:gridCol w="2730138">
                  <a:extLst>
                    <a:ext uri="{9D8B030D-6E8A-4147-A177-3AD203B41FA5}">
                      <a16:colId xmlns:a16="http://schemas.microsoft.com/office/drawing/2014/main" xmlns="" val="2993629778"/>
                    </a:ext>
                  </a:extLst>
                </a:gridCol>
              </a:tblGrid>
              <a:tr h="563802">
                <a:tc>
                  <a:txBody>
                    <a:bodyPr/>
                    <a:lstStyle/>
                    <a:p>
                      <a:pPr algn="ctr"/>
                      <a:r>
                        <a:rPr lang="sr-Cyrl-RS" sz="2800" b="0" dirty="0" smtClean="0">
                          <a:latin typeface="Arial Narrow" panose="020B0606020202030204" pitchFamily="34" charset="0"/>
                        </a:rPr>
                        <a:t>латински </a:t>
                      </a:r>
                      <a:endParaRPr lang="en-US" sz="28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b="0" dirty="0" smtClean="0">
                          <a:latin typeface="Arial Narrow" panose="020B0606020202030204" pitchFamily="34" charset="0"/>
                        </a:rPr>
                        <a:t>народни</a:t>
                      </a:r>
                      <a:endParaRPr lang="en-US" sz="28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154892"/>
                  </a:ext>
                </a:extLst>
              </a:tr>
              <a:tr h="418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Африка (</a:t>
                      </a:r>
                      <a:r>
                        <a:rPr kumimoji="0" lang="sr-Cyrl-R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ловоров венац)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69939"/>
                  </a:ext>
                </a:extLst>
              </a:tr>
              <a:tr h="352920">
                <a:tc>
                  <a:txBody>
                    <a:bodyPr/>
                    <a:lstStyle/>
                    <a:p>
                      <a:r>
                        <a:rPr lang="sr-Cyrl-RS" b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Моја тајна</a:t>
                      </a:r>
                      <a:endParaRPr lang="en-US" b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097604"/>
                  </a:ext>
                </a:extLst>
              </a:tr>
              <a:tr h="352920">
                <a:tc>
                  <a:txBody>
                    <a:bodyPr/>
                    <a:lstStyle/>
                    <a:p>
                      <a:r>
                        <a:rPr lang="sr-Cyrl-RS" b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Пастирски</a:t>
                      </a:r>
                      <a:r>
                        <a:rPr lang="sr-Cyrl-RS" b="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спев</a:t>
                      </a:r>
                      <a:endParaRPr lang="en-US" b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7010758"/>
                  </a:ext>
                </a:extLst>
              </a:tr>
              <a:tr h="352920">
                <a:tc>
                  <a:txBody>
                    <a:bodyPr/>
                    <a:lstStyle/>
                    <a:p>
                      <a:r>
                        <a:rPr lang="sr-Cyrl-RS" b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Писма</a:t>
                      </a:r>
                      <a:r>
                        <a:rPr lang="sr-Cyrl-RS" b="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 стиху</a:t>
                      </a:r>
                      <a:endParaRPr lang="en-US" b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334832"/>
                  </a:ext>
                </a:extLst>
              </a:tr>
              <a:tr h="352920">
                <a:tc>
                  <a:txBody>
                    <a:bodyPr/>
                    <a:lstStyle/>
                    <a:p>
                      <a:r>
                        <a:rPr lang="sr-Cyrl-RS" b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Покајнички</a:t>
                      </a:r>
                      <a:r>
                        <a:rPr lang="sr-Cyrl-RS" b="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псалми</a:t>
                      </a:r>
                      <a:endParaRPr lang="en-US" b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2494292"/>
                  </a:ext>
                </a:extLst>
              </a:tr>
              <a:tr h="35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9378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74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1971182"/>
            <a:ext cx="4494998" cy="1134640"/>
          </a:xfrm>
        </p:spPr>
        <p:txBody>
          <a:bodyPr/>
          <a:lstStyle/>
          <a:p>
            <a:r>
              <a:rPr lang="sr-Cyrl-RS" dirty="0" smtClean="0"/>
              <a:t>КАНЦОНИЈЕР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732" y="3278778"/>
            <a:ext cx="4980432" cy="331796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Једна од најутицајнијих песничких збирки у светској књижевности.</a:t>
            </a:r>
          </a:p>
          <a:p>
            <a:endParaRPr lang="sr-Cyrl-R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sr-Cyrl-R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sr-Cyrl-R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Петраркисти</a:t>
            </a:r>
            <a:r>
              <a:rPr lang="sr-Cyrl-R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- песници који су стварали своју поезију по узору на Канцонијер.</a:t>
            </a:r>
          </a:p>
          <a:p>
            <a:endParaRPr lang="sr-Cyrl-R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sr-Cyrl-R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Петраркизам</a:t>
            </a:r>
            <a:r>
              <a:rPr lang="sr-Cyrl-R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– водећи поетски стил у Европи током 15. и 16. века</a:t>
            </a:r>
          </a:p>
          <a:p>
            <a:endParaRPr lang="sr-Cyrl-R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sr-Cyrl-R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Други назив: </a:t>
            </a:r>
          </a:p>
          <a:p>
            <a:r>
              <a:rPr lang="sr-Cyrl-R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РИМЕ или РАСУТЕ РИМЕ</a:t>
            </a: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770632" y="3709850"/>
            <a:ext cx="484632" cy="625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950" y="407440"/>
            <a:ext cx="684493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КАНЦОНИЈЕР</a:t>
            </a:r>
          </a:p>
          <a:p>
            <a:r>
              <a:rPr lang="sr-Cyrl-RS" dirty="0" smtClean="0">
                <a:solidFill>
                  <a:srgbClr val="FFFFFF"/>
                </a:solidFill>
              </a:rPr>
              <a:t>итал</a:t>
            </a:r>
            <a:r>
              <a:rPr lang="sr-Cyrl-RS" dirty="0">
                <a:solidFill>
                  <a:srgbClr val="FFFFFF"/>
                </a:solidFill>
              </a:rPr>
              <a:t>. </a:t>
            </a:r>
            <a:r>
              <a:rPr lang="sr-Latn-RS" dirty="0" smtClean="0">
                <a:solidFill>
                  <a:srgbClr val="FFFFFF"/>
                </a:solidFill>
              </a:rPr>
              <a:t>canzonijere</a:t>
            </a:r>
            <a:r>
              <a:rPr lang="sr-Cyrl-RS" dirty="0" smtClean="0">
                <a:solidFill>
                  <a:srgbClr val="FFFFFF"/>
                </a:solidFill>
              </a:rPr>
              <a:t> </a:t>
            </a:r>
            <a:r>
              <a:rPr lang="sr-Cyrl-RS" dirty="0">
                <a:solidFill>
                  <a:srgbClr val="FFFFFF"/>
                </a:solidFill>
              </a:rPr>
              <a:t>= </a:t>
            </a:r>
            <a:r>
              <a:rPr lang="sr-Cyrl-RS" dirty="0" smtClean="0">
                <a:solidFill>
                  <a:srgbClr val="FFFFFF"/>
                </a:solidFill>
              </a:rPr>
              <a:t>књига песма</a:t>
            </a:r>
            <a:endParaRPr lang="sr-Cyrl-RS" dirty="0">
              <a:solidFill>
                <a:srgbClr val="FFFFFF"/>
              </a:solidFill>
            </a:endParaRPr>
          </a:p>
          <a:p>
            <a:r>
              <a:rPr lang="sr-Cyrl-RS" sz="3200" b="1" dirty="0" smtClean="0"/>
              <a:t>_______________</a:t>
            </a:r>
            <a:endParaRPr lang="sr-Cyrl-RS" dirty="0" smtClean="0"/>
          </a:p>
          <a:p>
            <a:endParaRPr lang="sr-Cyrl-RS" dirty="0"/>
          </a:p>
          <a:p>
            <a:r>
              <a:rPr lang="sr-Cyrl-RS" sz="2000" b="1" dirty="0" smtClean="0"/>
              <a:t>	</a:t>
            </a:r>
          </a:p>
          <a:p>
            <a:endParaRPr lang="sr-Cyrl-RS" sz="2000" b="1" dirty="0" smtClean="0"/>
          </a:p>
          <a:p>
            <a:r>
              <a:rPr lang="sr-Cyrl-RS" sz="2000" b="1" dirty="0" smtClean="0"/>
              <a:t>			</a:t>
            </a:r>
            <a:endParaRPr lang="sr-Cyrl-RS" sz="2000" b="1" dirty="0"/>
          </a:p>
          <a:p>
            <a:endParaRPr lang="sr-Cyrl-RS" sz="2000" b="1" dirty="0" smtClean="0"/>
          </a:p>
          <a:p>
            <a:endParaRPr lang="sr-Cyrl-RS" sz="2000" b="1" dirty="0"/>
          </a:p>
          <a:p>
            <a:endParaRPr lang="sr-Cyrl-RS" sz="2000" b="1" dirty="0" smtClean="0"/>
          </a:p>
          <a:p>
            <a:endParaRPr lang="sr-Cyrl-RS" sz="2000" b="1" dirty="0" smtClean="0"/>
          </a:p>
          <a:p>
            <a:endParaRPr lang="sr-Cyrl-RS" sz="2000" b="1" dirty="0" smtClean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13" y="0"/>
            <a:ext cx="5068387" cy="6962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02950" y="1966263"/>
            <a:ext cx="3056709" cy="6556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FFFFFF"/>
                </a:solidFill>
              </a:rPr>
              <a:t>317 СОНЕТА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002950" y="2916407"/>
            <a:ext cx="3056709" cy="655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2400" b="1" dirty="0">
                <a:solidFill>
                  <a:srgbClr val="FFFFFF"/>
                </a:solidFill>
              </a:rPr>
              <a:t>29 КАНЦОНА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2950" y="3843455"/>
            <a:ext cx="3056709" cy="655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2400" b="1" dirty="0">
                <a:solidFill>
                  <a:srgbClr val="FFFFFF"/>
                </a:solidFill>
              </a:rPr>
              <a:t>9 СЕСТИНА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2950" y="4860274"/>
            <a:ext cx="3056709" cy="65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2400" b="1" dirty="0">
                <a:solidFill>
                  <a:srgbClr val="FFFFFF"/>
                </a:solidFill>
              </a:rPr>
              <a:t>7 БАЛАДА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2949" y="5849371"/>
            <a:ext cx="3056709" cy="65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2400" b="1" dirty="0">
                <a:solidFill>
                  <a:srgbClr val="FFFFFF"/>
                </a:solidFill>
              </a:rPr>
              <a:t>4 МАДРИГАЛА</a:t>
            </a:r>
          </a:p>
        </p:txBody>
      </p:sp>
    </p:spTree>
    <p:extLst>
      <p:ext uri="{BB962C8B-B14F-4D97-AF65-F5344CB8AC3E}">
        <p14:creationId xmlns:p14="http://schemas.microsoft.com/office/powerpoint/2010/main" val="296655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СВЕ ПЕСМЕ ПОСВЕЋЕНЕ </a:t>
            </a:r>
            <a:r>
              <a:rPr lang="sr-Cyrl-RS" sz="2800" b="1" dirty="0" smtClean="0">
                <a:solidFill>
                  <a:srgbClr val="C00000"/>
                </a:solidFill>
              </a:rPr>
              <a:t>ЛАУРИ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104503"/>
            <a:ext cx="5003075" cy="67534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4175760" cy="2576562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sz="1800" dirty="0" smtClean="0">
                <a:solidFill>
                  <a:srgbClr val="C00000"/>
                </a:solidFill>
              </a:rPr>
              <a:t>ТЕМА: </a:t>
            </a:r>
          </a:p>
          <a:p>
            <a:endParaRPr lang="sr-Cyrl-RS" dirty="0">
              <a:solidFill>
                <a:srgbClr val="C00000"/>
              </a:solidFill>
            </a:endParaRPr>
          </a:p>
          <a:p>
            <a:r>
              <a:rPr lang="sr-Cyrl-RS" sz="24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Неузвраћена љубав према Лаури.</a:t>
            </a:r>
          </a:p>
        </p:txBody>
      </p:sp>
    </p:spTree>
    <p:extLst>
      <p:ext uri="{BB962C8B-B14F-4D97-AF65-F5344CB8AC3E}">
        <p14:creationId xmlns:p14="http://schemas.microsoft.com/office/powerpoint/2010/main" val="238747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63" y="1773565"/>
            <a:ext cx="4494998" cy="1134640"/>
          </a:xfrm>
        </p:spPr>
        <p:txBody>
          <a:bodyPr/>
          <a:lstStyle/>
          <a:p>
            <a:r>
              <a:rPr lang="sr-Cyrl-RS" dirty="0" smtClean="0"/>
              <a:t>ПРВИ СУСРЕТ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r="159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122023"/>
            <a:ext cx="3794760" cy="3553097"/>
          </a:xfrm>
        </p:spPr>
        <p:txBody>
          <a:bodyPr>
            <a:normAutofit/>
          </a:bodyPr>
          <a:lstStyle/>
          <a:p>
            <a:r>
              <a:rPr lang="sr-Cyrl-RS" sz="1800" dirty="0" smtClean="0">
                <a:solidFill>
                  <a:srgbClr val="C00000"/>
                </a:solidFill>
              </a:rPr>
              <a:t>Тога дана, 6. априла 1327. године Петрарка је у цркви Свете Кларе у Авињону угледао  Лауру.</a:t>
            </a:r>
          </a:p>
          <a:p>
            <a:r>
              <a:rPr lang="sr-Cyrl-RS" sz="1800" dirty="0" smtClean="0">
                <a:solidFill>
                  <a:srgbClr val="C00000"/>
                </a:solidFill>
              </a:rPr>
              <a:t>Лаура је била удата.</a:t>
            </a:r>
          </a:p>
          <a:p>
            <a:endParaRPr lang="sr-Cyrl-RS" sz="1800" dirty="0" smtClean="0">
              <a:solidFill>
                <a:srgbClr val="C00000"/>
              </a:solidFill>
            </a:endParaRPr>
          </a:p>
          <a:p>
            <a:r>
              <a:rPr lang="sr-Cyrl-RS" sz="1800" dirty="0" smtClean="0">
                <a:solidFill>
                  <a:srgbClr val="C00000"/>
                </a:solidFill>
              </a:rPr>
              <a:t>Недостижна, Лаура је постала његова </a:t>
            </a:r>
            <a:r>
              <a:rPr lang="sr-Cyrl-RS" sz="1800" b="1" dirty="0" smtClean="0">
                <a:solidFill>
                  <a:schemeClr val="bg1"/>
                </a:solidFill>
              </a:rPr>
              <a:t>идеална драга.</a:t>
            </a:r>
          </a:p>
          <a:p>
            <a:endParaRPr lang="sr-Cyrl-RS" sz="1800" b="1" dirty="0" smtClean="0">
              <a:solidFill>
                <a:schemeClr val="bg1"/>
              </a:solidFill>
            </a:endParaRPr>
          </a:p>
          <a:p>
            <a:r>
              <a:rPr lang="sr-Cyrl-RS" sz="1800" dirty="0" smtClean="0">
                <a:solidFill>
                  <a:srgbClr val="C00000"/>
                </a:solidFill>
              </a:rPr>
              <a:t>Певао је о њој као о беспрекорној жени, савршене лепоте.</a:t>
            </a:r>
          </a:p>
        </p:txBody>
      </p:sp>
    </p:spTree>
    <p:extLst>
      <p:ext uri="{BB962C8B-B14F-4D97-AF65-F5344CB8AC3E}">
        <p14:creationId xmlns:p14="http://schemas.microsoft.com/office/powerpoint/2010/main" val="268384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 b="89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693" y="2975153"/>
            <a:ext cx="3913633" cy="2194037"/>
          </a:xfrm>
        </p:spPr>
        <p:txBody>
          <a:bodyPr/>
          <a:lstStyle/>
          <a:p>
            <a:pPr algn="just"/>
            <a:r>
              <a:rPr lang="sr-Cyrl-RS" sz="2000" dirty="0" smtClean="0">
                <a:solidFill>
                  <a:schemeClr val="bg1"/>
                </a:solidFill>
              </a:rPr>
              <a:t>Жена чији опис одговара Лаурином изгледу представља идеал женске лепоте током хуманизма и ренесансе.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3087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Custom</PresentationFormat>
  <Paragraphs>84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Parcel</vt:lpstr>
      <vt:lpstr>Канцонијер</vt:lpstr>
      <vt:lpstr>ФРАНЧЕСКО ПЕТРАРКА (арецо 1304- арива 1374)</vt:lpstr>
      <vt:lpstr>стваралаштво</vt:lpstr>
      <vt:lpstr>ИНСПИРАЦИЈА </vt:lpstr>
      <vt:lpstr>КАНЦОНИЈЕР</vt:lpstr>
      <vt:lpstr>PowerPoint Presentation</vt:lpstr>
      <vt:lpstr>СВЕ ПЕСМЕ ПОСВЕЋЕНЕ ЛАУРИ </vt:lpstr>
      <vt:lpstr>ПРВИ СУСРЕТ</vt:lpstr>
      <vt:lpstr>PowerPoint Presentation</vt:lpstr>
      <vt:lpstr>PowerPoint Presentation</vt:lpstr>
      <vt:lpstr>КАНЦОНИЈЕР</vt:lpstr>
      <vt:lpstr>Сонет lxi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Канцонијер</dc:title>
  <dc:creator>Andrija</dc:creator>
  <cp:lastModifiedBy>Microsoft</cp:lastModifiedBy>
  <cp:revision>1</cp:revision>
  <dcterms:modified xsi:type="dcterms:W3CDTF">2020-04-01T17:41:40Z</dcterms:modified>
</cp:coreProperties>
</file>