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 lvl="0">
      <a:defRPr lang="en-US"/>
    </a:defPPr>
    <a:lvl1pPr marL="0" lv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558" y="-6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558" y="195944"/>
            <a:ext cx="11077302" cy="666205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27463" y="339636"/>
            <a:ext cx="82687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5400" b="1" dirty="0" smtClean="0"/>
              <a:t>Хуманизам и </a:t>
            </a:r>
          </a:p>
          <a:p>
            <a:r>
              <a:rPr lang="sr-Cyrl-RS" sz="5400" b="1" dirty="0" smtClean="0"/>
              <a:t>ренесанса</a:t>
            </a:r>
          </a:p>
          <a:p>
            <a:r>
              <a:rPr lang="sr-Cyrl-RS" dirty="0" smtClean="0"/>
              <a:t>				</a:t>
            </a:r>
            <a:endParaRPr lang="en-US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365473" y="5848201"/>
            <a:ext cx="393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r-Cyrl-RS" b="1" dirty="0"/>
              <a:t>п</a:t>
            </a:r>
            <a:r>
              <a:rPr lang="sr-Cyrl-RS" b="1" dirty="0" smtClean="0"/>
              <a:t>редметни наставник</a:t>
            </a:r>
          </a:p>
          <a:p>
            <a:pPr algn="r"/>
            <a:r>
              <a:rPr lang="sr-Cyrl-RS" b="1" dirty="0" smtClean="0"/>
              <a:t> Мануела Рађеновић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7706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УМЕТНОСТ:</a:t>
            </a:r>
            <a:br>
              <a:rPr lang="sr-Cyrl-RS" dirty="0" smtClean="0"/>
            </a:b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sz="2800" dirty="0" smtClean="0"/>
              <a:t>приказује свакодневни живот или је инспирисана антиком, написана на латинском и народном језику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313509"/>
            <a:ext cx="3474720" cy="1517797"/>
          </a:xfrm>
        </p:spPr>
        <p:txBody>
          <a:bodyPr>
            <a:normAutofit/>
          </a:bodyPr>
          <a:lstStyle/>
          <a:p>
            <a:pPr algn="ctr"/>
            <a:r>
              <a:rPr lang="sr-Cyrl-RS" sz="1800" dirty="0">
                <a:solidFill>
                  <a:srgbClr val="000000">
                    <a:lumMod val="65000"/>
                    <a:lumOff val="35000"/>
                  </a:srgbClr>
                </a:solidFill>
                <a:ea typeface="+mj-ea"/>
                <a:cs typeface="+mj-cs"/>
              </a:rPr>
              <a:t>МИКЕЛАНЂЕЛО</a:t>
            </a:r>
            <a:br>
              <a:rPr lang="sr-Cyrl-RS" sz="1800" dirty="0">
                <a:solidFill>
                  <a:srgbClr val="000000">
                    <a:lumMod val="65000"/>
                    <a:lumOff val="35000"/>
                  </a:srgbClr>
                </a:solidFill>
                <a:ea typeface="+mj-ea"/>
                <a:cs typeface="+mj-cs"/>
              </a:rPr>
            </a:br>
            <a:r>
              <a:rPr lang="sr-Cyrl-RS" sz="1800" b="0" dirty="0">
                <a:solidFill>
                  <a:srgbClr val="000000">
                    <a:lumMod val="65000"/>
                    <a:lumOff val="35000"/>
                  </a:srgbClr>
                </a:solidFill>
                <a:ea typeface="+mj-ea"/>
                <a:cs typeface="+mj-cs"/>
              </a:rPr>
              <a:t>Сликар, вајар. Најпознатија дела стварао у служби римског папе. </a:t>
            </a:r>
            <a:br>
              <a:rPr lang="sr-Cyrl-RS" sz="1800" b="0" dirty="0">
                <a:solidFill>
                  <a:srgbClr val="000000">
                    <a:lumMod val="65000"/>
                    <a:lumOff val="35000"/>
                  </a:srgbClr>
                </a:solidFill>
                <a:ea typeface="+mj-ea"/>
                <a:cs typeface="+mj-cs"/>
              </a:rPr>
            </a:br>
            <a:r>
              <a:rPr lang="sr-Cyrl-RS" sz="1800" b="0" dirty="0">
                <a:solidFill>
                  <a:srgbClr val="000000">
                    <a:lumMod val="65000"/>
                    <a:lumOff val="35000"/>
                  </a:srgbClr>
                </a:solidFill>
                <a:ea typeface="+mj-ea"/>
                <a:cs typeface="+mj-cs"/>
              </a:rPr>
              <a:t/>
            </a:r>
            <a:br>
              <a:rPr lang="sr-Cyrl-RS" sz="1800" b="0" dirty="0">
                <a:solidFill>
                  <a:srgbClr val="000000">
                    <a:lumMod val="65000"/>
                    <a:lumOff val="35000"/>
                  </a:srgbClr>
                </a:solidFill>
                <a:ea typeface="+mj-ea"/>
                <a:cs typeface="+mj-cs"/>
              </a:rPr>
            </a:br>
            <a:r>
              <a:rPr lang="sr-Cyrl-RS" sz="1800" b="0" dirty="0">
                <a:solidFill>
                  <a:srgbClr val="000000">
                    <a:lumMod val="65000"/>
                    <a:lumOff val="35000"/>
                  </a:srgbClr>
                </a:solidFill>
                <a:ea typeface="+mj-ea"/>
                <a:cs typeface="+mj-cs"/>
              </a:rPr>
              <a:t>статуа </a:t>
            </a:r>
            <a:r>
              <a:rPr lang="sr-Cyrl-RS" sz="1800" dirty="0">
                <a:solidFill>
                  <a:srgbClr val="000000">
                    <a:lumMod val="65000"/>
                    <a:lumOff val="35000"/>
                  </a:srgbClr>
                </a:solidFill>
                <a:ea typeface="+mj-ea"/>
                <a:cs typeface="+mj-cs"/>
              </a:rPr>
              <a:t>ДАВИД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7912" y="1930936"/>
            <a:ext cx="3303597" cy="4221670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sr-Cyrl-RS" dirty="0" smtClean="0"/>
              <a:t>РАФАЕЛО</a:t>
            </a:r>
          </a:p>
          <a:p>
            <a:pPr algn="ctr"/>
            <a:r>
              <a:rPr lang="sr-Cyrl-RS" dirty="0" smtClean="0"/>
              <a:t>„Атинска школа“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8621" y="1930936"/>
            <a:ext cx="3885882" cy="4221670"/>
          </a:xfrm>
        </p:spPr>
      </p:pic>
    </p:spTree>
    <p:extLst>
      <p:ext uri="{BB962C8B-B14F-4D97-AF65-F5344CB8AC3E}">
        <p14:creationId xmlns:p14="http://schemas.microsoft.com/office/powerpoint/2010/main" val="2122673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7151" y="1011065"/>
            <a:ext cx="7315200" cy="1013678"/>
          </a:xfrm>
        </p:spPr>
        <p:txBody>
          <a:bodyPr/>
          <a:lstStyle/>
          <a:p>
            <a:r>
              <a:rPr lang="sr-Cyrl-RS" dirty="0" smtClean="0"/>
              <a:t>Значај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9006" y="2495006"/>
            <a:ext cx="8882743" cy="3089640"/>
          </a:xfrm>
        </p:spPr>
        <p:txBody>
          <a:bodyPr/>
          <a:lstStyle/>
          <a:p>
            <a:r>
              <a:rPr lang="sr-Cyrl-RS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Култура хуманизма и ренесансе проширила се на друге земље Европе: Шпанију, Француску, Немачку, Енглеску, па и на Балкан – на подручје мале али значајне  Дубровачке републике, доневши: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Cyrl-RS" dirty="0" smtClean="0">
                <a:solidFill>
                  <a:schemeClr val="bg1"/>
                </a:solidFill>
              </a:rPr>
              <a:t>- </a:t>
            </a:r>
            <a:r>
              <a:rPr lang="sr-Cyrl-RS" dirty="0">
                <a:solidFill>
                  <a:schemeClr val="bg1"/>
                </a:solidFill>
              </a:rPr>
              <a:t>П</a:t>
            </a:r>
            <a:r>
              <a:rPr lang="sr-Cyrl-RS" dirty="0" smtClean="0">
                <a:solidFill>
                  <a:schemeClr val="bg1"/>
                </a:solidFill>
              </a:rPr>
              <a:t>роцват у науци, филозофији, уметности</a:t>
            </a:r>
            <a:r>
              <a:rPr lang="sr-Latn-RS" dirty="0" smtClean="0">
                <a:solidFill>
                  <a:schemeClr val="bg1"/>
                </a:solidFill>
              </a:rPr>
              <a:t>...</a:t>
            </a:r>
            <a:endParaRPr lang="sr-Cyrl-RS" dirty="0" smtClean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Cyrl-RS" dirty="0" smtClean="0">
                <a:solidFill>
                  <a:schemeClr val="bg1"/>
                </a:solidFill>
              </a:rPr>
              <a:t>- Обнову интересовања за античку (грчку и римску) културу,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Cyrl-RS" dirty="0" smtClean="0">
                <a:solidFill>
                  <a:schemeClr val="bg1"/>
                </a:solidFill>
              </a:rPr>
              <a:t>- Ширење писмености и развој књижевности на народном језику...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4834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20940" y="1438980"/>
            <a:ext cx="6027612" cy="276998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r-Cyrl-RS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Хвала на пажњи!</a:t>
            </a:r>
          </a:p>
          <a:p>
            <a:pPr algn="ctr"/>
            <a:endParaRPr lang="sr-Cyrl-RS" sz="6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0940" y="2823974"/>
            <a:ext cx="6027612" cy="2246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949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1312817"/>
          </a:xfrm>
        </p:spPr>
        <p:txBody>
          <a:bodyPr>
            <a:normAutofit/>
          </a:bodyPr>
          <a:lstStyle/>
          <a:p>
            <a:pPr algn="ctr"/>
            <a:r>
              <a:rPr lang="sr-Cyrl-RS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ПОЈАМ</a:t>
            </a:r>
            <a:endParaRPr lang="en-US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9981" y="163284"/>
            <a:ext cx="7315200" cy="6623141"/>
          </a:xfrm>
        </p:spPr>
        <p:txBody>
          <a:bodyPr>
            <a:normAutofit/>
          </a:bodyPr>
          <a:lstStyle/>
          <a:p>
            <a:pPr algn="ctr"/>
            <a:r>
              <a:rPr lang="sr-Cyrl-RS" sz="24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Хуманизам и ренесанса </a:t>
            </a:r>
            <a:r>
              <a:rPr lang="sr-Cyrl-RS" sz="2400" b="1" dirty="0" smtClean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је </a:t>
            </a:r>
            <a:r>
              <a:rPr lang="sr-Cyrl-RS" sz="24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културно-историјска епоха која долази након средњег века</a:t>
            </a:r>
            <a:r>
              <a:rPr lang="sr-Cyrl-RS" sz="2400" b="1" dirty="0" smtClean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r-Cyrl-RS" sz="2400" b="1" dirty="0">
              <a:solidFill>
                <a:srgbClr val="00B0F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sr-Cyrl-R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Траје од 14. до 16. века, премда су се претече појавиле већ у 13. веку</a:t>
            </a:r>
            <a:r>
              <a:rPr lang="sr-Cyrl-RS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r-Cyrl-RS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sr-Cyrl-RS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Настао на тлу </a:t>
            </a:r>
            <a:r>
              <a:rPr lang="sr-Cyrl-RS" b="1" dirty="0" smtClean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Италије</a:t>
            </a:r>
            <a:r>
              <a:rPr lang="sr-Cyrl-RS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ctr">
              <a:buNone/>
            </a:pPr>
            <a:endParaRPr lang="sr-Cyrl-RS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Хуманисти су били носиоци 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нове идеје о слободном човеку. Док  је у средњем веку био окренут божанском, сада 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е човек окреће хуманим вредностима. Ослобађа се религиозне догме. Слави живот! Опијају га животна радост и лепота природе и људског тела. Развија дух и образовање и тежи да буде свестран.</a:t>
            </a:r>
            <a:endParaRPr lang="sr-Latn-RS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ru-RU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Девиза овога доба гласи </a:t>
            </a:r>
            <a:r>
              <a:rPr lang="ru-RU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CARPE </a:t>
            </a:r>
            <a:r>
              <a:rPr lang="ru-RU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DIEM </a:t>
            </a:r>
            <a:r>
              <a:rPr lang="ru-RU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зграби дан! </a:t>
            </a:r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2455817"/>
            <a:ext cx="2834640" cy="3360349"/>
          </a:xfrm>
        </p:spPr>
        <p:txBody>
          <a:bodyPr>
            <a:normAutofit/>
          </a:bodyPr>
          <a:lstStyle/>
          <a:p>
            <a:pPr algn="ctr"/>
            <a:endParaRPr lang="sr-Latn-RS" sz="2400" dirty="0" smtClean="0"/>
          </a:p>
          <a:p>
            <a:pPr algn="ctr"/>
            <a:endParaRPr lang="sr-Cyrl-RS" sz="2400" dirty="0" smtClean="0"/>
          </a:p>
          <a:p>
            <a:pPr algn="ctr"/>
            <a:r>
              <a:rPr lang="sr-Cyrl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14,15,16. век</a:t>
            </a:r>
          </a:p>
          <a:p>
            <a:pPr algn="ctr"/>
            <a:r>
              <a:rPr lang="sr-Cyrl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ИТАЛИЈА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4108" y="5025591"/>
            <a:ext cx="2895600" cy="158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704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Calibri" panose="020F0502020204030204" pitchFamily="34" charset="0"/>
                <a:cs typeface="Calibri" panose="020F0502020204030204" pitchFamily="34" charset="0"/>
              </a:rPr>
              <a:t>Однос </a:t>
            </a:r>
            <a:br>
              <a:rPr lang="sr-Cyrl-RS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r-Cyrl-RS" dirty="0" smtClean="0">
                <a:latin typeface="Calibri" panose="020F0502020204030204" pitchFamily="34" charset="0"/>
                <a:cs typeface="Calibri" panose="020F0502020204030204" pitchFamily="34" charset="0"/>
              </a:rPr>
              <a:t>хуманизма и ренесансе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7"/>
            <a:ext cx="7315200" cy="5523629"/>
          </a:xfrm>
        </p:spPr>
        <p:txBody>
          <a:bodyPr>
            <a:normAutofit lnSpcReduction="10000"/>
          </a:bodyPr>
          <a:lstStyle/>
          <a:p>
            <a:pPr marL="342900" lvl="0" indent="-342900" defTabSz="457200">
              <a:lnSpc>
                <a:spcPct val="100000"/>
              </a:lnSpc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sr-Cyrl-RS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Хуманизам</a:t>
            </a:r>
            <a:r>
              <a:rPr lang="sr-Cyrl-RS" b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Cyrl-RS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је вид ренесансе на почетку и обележава 14. и 15. век.</a:t>
            </a:r>
          </a:p>
          <a:p>
            <a:pPr marL="342900" lvl="0" indent="-342900" defTabSz="457200">
              <a:lnSpc>
                <a:spcPct val="100000"/>
              </a:lnSpc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sr-Cyrl-RS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Назив потиче од латинске речи </a:t>
            </a:r>
            <a:r>
              <a:rPr lang="sr-Latn-R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humanus</a:t>
            </a:r>
            <a:r>
              <a:rPr lang="sr-Latn-RS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Cyrl-RS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што значи </a:t>
            </a:r>
            <a:r>
              <a:rPr lang="sr-Cyrl-R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људски.</a:t>
            </a:r>
          </a:p>
          <a:p>
            <a:pPr marL="342900" lvl="0" indent="-342900" defTabSz="457200">
              <a:lnSpc>
                <a:spcPct val="100000"/>
              </a:lnSpc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sr-Cyrl-RS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Након епохе средњег века хуманизам у средиште интересовања ставља човека и он постаје главни предмет интересовања књижевности и уметности</a:t>
            </a:r>
            <a:r>
              <a:rPr lang="sr-Cyrl-R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342900" lvl="0" indent="-342900" defTabSz="457200">
              <a:lnSpc>
                <a:spcPct val="100000"/>
              </a:lnSpc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sr-Cyrl-R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 време хуманизма теме су пробране, а развија се књижевност на </a:t>
            </a:r>
            <a:r>
              <a:rPr lang="sr-Cyrl-RS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латинском</a:t>
            </a:r>
            <a:r>
              <a:rPr lang="sr-Cyrl-R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lvl="0" indent="0" defTabSz="457200">
              <a:lnSpc>
                <a:spcPct val="100000"/>
              </a:lnSpc>
              <a:spcBef>
                <a:spcPts val="1000"/>
              </a:spcBef>
              <a:buClr>
                <a:srgbClr val="A53010"/>
              </a:buClr>
              <a:buNone/>
            </a:pPr>
            <a:endParaRPr lang="sr-Cyrl-RS" b="1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sr-Cyrl-RS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Ренесанса</a:t>
            </a:r>
            <a:r>
              <a:rPr lang="sr-Cyrl-RS" b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Cyrl-RS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се надовезује на хуманизам</a:t>
            </a:r>
            <a:r>
              <a:rPr lang="sr-Cyrl-R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sr-Cyrl-RS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sr-Cyrl-RS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Назив потиче од француске речи </a:t>
            </a:r>
            <a:r>
              <a:rPr lang="sr-Latn-RS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sr-Latn-R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renaissance</a:t>
            </a:r>
            <a:r>
              <a:rPr lang="sr-Latn-RS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Cyrl-RS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што значи </a:t>
            </a:r>
            <a:r>
              <a:rPr lang="sr-Cyrl-R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поновно </a:t>
            </a:r>
            <a:r>
              <a:rPr lang="sr-Cyrl-RS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рађање</a:t>
            </a:r>
            <a:r>
              <a:rPr lang="sr-Cyrl-R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								</a:t>
            </a:r>
          </a:p>
          <a:p>
            <a:pPr marL="502920" lvl="1" indent="0" defTabSz="457200">
              <a:lnSpc>
                <a:spcPct val="100000"/>
              </a:lnSpc>
              <a:spcBef>
                <a:spcPts val="1000"/>
              </a:spcBef>
              <a:buClr>
                <a:srgbClr val="A53010"/>
              </a:buClr>
              <a:buNone/>
            </a:pPr>
            <a:r>
              <a:rPr lang="sr-Cyrl-R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* </a:t>
            </a:r>
            <a:r>
              <a:rPr lang="sr-Cyrl-R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античке културе, којом је читава епоха инспирисана</a:t>
            </a:r>
          </a:p>
          <a:p>
            <a:pPr marL="502920" lvl="1" indent="0" defTabSz="457200">
              <a:lnSpc>
                <a:spcPct val="100000"/>
              </a:lnSpc>
              <a:spcBef>
                <a:spcPts val="1000"/>
              </a:spcBef>
              <a:buClr>
                <a:srgbClr val="A53010"/>
              </a:buClr>
              <a:buNone/>
            </a:pPr>
            <a:r>
              <a:rPr lang="sr-Cyrl-RS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Cyrl-R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sr-Cyrl-R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*   </a:t>
            </a:r>
            <a:r>
              <a:rPr lang="sr-Cyrl-R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препород</a:t>
            </a:r>
            <a:r>
              <a:rPr lang="sr-Cyrl-R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Cyrl-R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после средњег века</a:t>
            </a:r>
          </a:p>
          <a:p>
            <a:pPr defTabSz="457200">
              <a:lnSpc>
                <a:spcPct val="100000"/>
              </a:lnSpc>
              <a:spcBef>
                <a:spcPts val="1000"/>
              </a:spcBef>
              <a:buClr>
                <a:srgbClr val="A53010"/>
              </a:buClr>
              <a:buFont typeface="Wingdings" panose="05000000000000000000" pitchFamily="2" charset="2"/>
              <a:buChar char="§"/>
            </a:pPr>
            <a:r>
              <a:rPr lang="sr-Cyrl-RS" sz="2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Цвета књижевност на </a:t>
            </a:r>
            <a:r>
              <a:rPr lang="sr-Cyrl-RS" sz="22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народном</a:t>
            </a:r>
            <a:r>
              <a:rPr lang="sr-Cyrl-RS" sz="2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језику.</a:t>
            </a:r>
          </a:p>
          <a:p>
            <a:pPr marL="502920" lvl="1" indent="0" defTabSz="457200">
              <a:lnSpc>
                <a:spcPct val="100000"/>
              </a:lnSpc>
              <a:spcBef>
                <a:spcPts val="1000"/>
              </a:spcBef>
              <a:buClr>
                <a:srgbClr val="A53010"/>
              </a:buClr>
              <a:buNone/>
            </a:pPr>
            <a:endParaRPr lang="en-US" sz="20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19" y="4486769"/>
            <a:ext cx="2947481" cy="1626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518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6377" y="1975111"/>
            <a:ext cx="4023360" cy="458506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1" y="1975111"/>
            <a:ext cx="4127863" cy="449362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77536" y="509451"/>
            <a:ext cx="41278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b="1" dirty="0" smtClean="0"/>
              <a:t>СРЕДЊИ ВЕК</a:t>
            </a:r>
          </a:p>
          <a:p>
            <a:pPr algn="ctr"/>
            <a:endParaRPr lang="sr-Cyrl-RS" dirty="0"/>
          </a:p>
          <a:p>
            <a:pPr algn="ctr"/>
            <a:r>
              <a:rPr lang="sr-Cyrl-RS" b="1" dirty="0" smtClean="0">
                <a:solidFill>
                  <a:srgbClr val="FF0000"/>
                </a:solidFill>
              </a:rPr>
              <a:t>БОГ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74674" y="509451"/>
            <a:ext cx="41278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                   </a:t>
            </a:r>
            <a:r>
              <a:rPr lang="sr-Cyrl-RS" b="1" dirty="0" smtClean="0"/>
              <a:t>ХУМАНИЗАМ И РЕНЕСАНСА</a:t>
            </a:r>
          </a:p>
          <a:p>
            <a:endParaRPr lang="sr-Cyrl-RS" b="1" dirty="0">
              <a:solidFill>
                <a:srgbClr val="FF0000"/>
              </a:solidFill>
            </a:endParaRPr>
          </a:p>
          <a:p>
            <a:pPr algn="ctr"/>
            <a:r>
              <a:rPr lang="sr-Cyrl-RS" b="1" dirty="0" smtClean="0">
                <a:solidFill>
                  <a:srgbClr val="FF0000"/>
                </a:solidFill>
              </a:rPr>
              <a:t>           ЧОВЕК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67944" y="1063449"/>
            <a:ext cx="1802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b="1" dirty="0" smtClean="0"/>
              <a:t>центар</a:t>
            </a:r>
            <a:endParaRPr lang="en-US" b="1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4565470" y="1375113"/>
            <a:ext cx="496388" cy="2883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322423" y="1378297"/>
            <a:ext cx="450669" cy="2851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9981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   </a:t>
            </a:r>
            <a:br>
              <a:rPr lang="sr-Cyrl-RS" dirty="0" smtClean="0"/>
            </a:br>
            <a:r>
              <a:rPr lang="sr-Cyrl-RS" dirty="0"/>
              <a:t/>
            </a:r>
            <a:br>
              <a:rPr lang="sr-Cyrl-RS" dirty="0"/>
            </a:br>
            <a:r>
              <a:rPr lang="sr-Cyrl-RS" dirty="0" smtClean="0">
                <a:latin typeface="Calibri" panose="020F0502020204030204" pitchFamily="34" charset="0"/>
                <a:cs typeface="Calibri" panose="020F0502020204030204" pitchFamily="34" charset="0"/>
              </a:rPr>
              <a:t>ДРУШТВЕНЕ ОКОЛНОСТИ</a:t>
            </a:r>
            <a:br>
              <a:rPr lang="sr-Cyrl-RS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r-Cyrl-RS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sr-Cyrl-RS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defTabSz="457200">
              <a:lnSpc>
                <a:spcPct val="100000"/>
              </a:lnSpc>
              <a:spcBef>
                <a:spcPts val="1000"/>
              </a:spcBef>
              <a:buClr>
                <a:srgbClr val="A53010"/>
              </a:buClr>
              <a:buNone/>
            </a:pPr>
            <a:r>
              <a:rPr lang="sr-Cyrl-RS" sz="2800" dirty="0" smtClean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 развој хуманизма и ренесансе утицали су:</a:t>
            </a:r>
            <a:r>
              <a:rPr lang="sr-Cyrl-R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defTabSz="457200">
              <a:lnSpc>
                <a:spcPct val="100000"/>
              </a:lnSpc>
              <a:spcBef>
                <a:spcPts val="1000"/>
              </a:spcBef>
              <a:buClr>
                <a:srgbClr val="A53010"/>
              </a:buClr>
              <a:buNone/>
            </a:pPr>
            <a:endParaRPr lang="sr-Cyrl-RS" sz="2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defTabSz="457200">
              <a:lnSpc>
                <a:spcPct val="100000"/>
              </a:lnSpc>
              <a:spcBef>
                <a:spcPts val="1000"/>
              </a:spcBef>
              <a:buClr>
                <a:srgbClr val="A53010"/>
              </a:buClr>
              <a:buFont typeface="Wingdings" panose="05000000000000000000" pitchFamily="2" charset="2"/>
              <a:buChar char="ü"/>
            </a:pPr>
            <a:r>
              <a:rPr lang="sr-Cyrl-R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Cyrl-RS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Незадовољство </a:t>
            </a:r>
            <a:r>
              <a:rPr lang="sr-Cyrl-R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средњим веком и црквом. </a:t>
            </a:r>
            <a:endParaRPr lang="sr-Cyrl-RS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defTabSz="457200">
              <a:lnSpc>
                <a:spcPct val="100000"/>
              </a:lnSpc>
              <a:spcBef>
                <a:spcPts val="1000"/>
              </a:spcBef>
              <a:buClr>
                <a:srgbClr val="A53010"/>
              </a:buClr>
              <a:buFont typeface="Wingdings" panose="05000000000000000000" pitchFamily="2" charset="2"/>
              <a:buChar char="ü"/>
            </a:pPr>
            <a:r>
              <a:rPr lang="sr-Cyrl-RS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Велика географска открића и развој градова.</a:t>
            </a:r>
          </a:p>
          <a:p>
            <a:pPr lvl="2" defTabSz="457200">
              <a:lnSpc>
                <a:spcPct val="100000"/>
              </a:lnSpc>
              <a:spcBef>
                <a:spcPts val="1000"/>
              </a:spcBef>
              <a:buClr>
                <a:srgbClr val="A53010"/>
              </a:buClr>
              <a:buFont typeface="Wingdings" panose="05000000000000000000" pitchFamily="2" charset="2"/>
              <a:buChar char="ü"/>
            </a:pPr>
            <a:r>
              <a:rPr lang="sr-Cyrl-RS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Cyrl-R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Cyrl-RS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Формирање грађанске класе и слоја трговаца и          занатлија.</a:t>
            </a:r>
          </a:p>
          <a:p>
            <a:pPr lvl="2" defTabSz="457200">
              <a:lnSpc>
                <a:spcPct val="100000"/>
              </a:lnSpc>
              <a:spcBef>
                <a:spcPts val="1000"/>
              </a:spcBef>
              <a:buClr>
                <a:srgbClr val="A53010"/>
              </a:buClr>
              <a:buFont typeface="Wingdings" panose="05000000000000000000" pitchFamily="2" charset="2"/>
              <a:buChar char="ü"/>
            </a:pPr>
            <a:r>
              <a:rPr lang="sr-Cyrl-R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sr-Cyrl-RS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Напредак у науци</a:t>
            </a:r>
            <a:r>
              <a:rPr lang="sr-Cyrl-R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2" defTabSz="457200">
              <a:lnSpc>
                <a:spcPct val="100000"/>
              </a:lnSpc>
              <a:spcBef>
                <a:spcPts val="1000"/>
              </a:spcBef>
              <a:buClr>
                <a:srgbClr val="A53010"/>
              </a:buClr>
              <a:buFont typeface="Wingdings" panose="05000000000000000000" pitchFamily="2" charset="2"/>
              <a:buChar char="ü"/>
            </a:pPr>
            <a:r>
              <a:rPr lang="sr-Cyrl-R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Cyrl-RS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Откиће штампарске машине.</a:t>
            </a:r>
          </a:p>
          <a:p>
            <a:pPr marL="1303020" lvl="2" indent="-342900" defTabSz="457200">
              <a:lnSpc>
                <a:spcPct val="100000"/>
              </a:lnSpc>
              <a:spcBef>
                <a:spcPts val="1000"/>
              </a:spcBef>
              <a:buClr>
                <a:srgbClr val="A53010"/>
              </a:buClr>
              <a:buFontTx/>
              <a:buChar char="-"/>
            </a:pPr>
            <a:endParaRPr lang="en-US" sz="1800" dirty="0">
              <a:solidFill>
                <a:schemeClr val="tx1"/>
              </a:solidFill>
              <a:latin typeface="Century Gothic" panose="020B0502020202020204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067005" y="5130660"/>
            <a:ext cx="5355772" cy="11887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rgbClr val="FFFFF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И</a:t>
            </a:r>
            <a:r>
              <a:rPr lang="sr-Cyrl-RS" sz="2000" b="1" dirty="0" smtClean="0">
                <a:solidFill>
                  <a:srgbClr val="FFFFF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нтелектуалци </a:t>
            </a:r>
            <a:r>
              <a:rPr lang="sr-Cyrl-RS" sz="2000" b="1" dirty="0">
                <a:solidFill>
                  <a:srgbClr val="FFFFF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и државници преузимају улогу коју су имали </a:t>
            </a:r>
            <a:r>
              <a:rPr lang="sr-Cyrl-RS" sz="2000" b="1" dirty="0" smtClean="0">
                <a:solidFill>
                  <a:srgbClr val="FFFFF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свештениц</a:t>
            </a:r>
            <a:r>
              <a:rPr lang="sr-Cyrl-RS" sz="2000" b="1" dirty="0" smtClean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и.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5" name="Notched Right Arrow 4"/>
          <p:cNvSpPr/>
          <p:nvPr/>
        </p:nvSpPr>
        <p:spPr>
          <a:xfrm>
            <a:off x="4612495" y="5482704"/>
            <a:ext cx="9784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251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ПРЕТЕЧЕ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anchor="t"/>
          <a:lstStyle/>
          <a:p>
            <a:r>
              <a:rPr lang="sr-Cyrl-RS" dirty="0" smtClean="0"/>
              <a:t>ФРАНЧЕСКО ПЕТРАРКА –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Cyrl-RS" b="1" i="1" dirty="0" smtClean="0">
                <a:solidFill>
                  <a:srgbClr val="FF0000"/>
                </a:solidFill>
                <a:latin typeface="+mj-lt"/>
              </a:rPr>
              <a:t>Отац хуманизма; </a:t>
            </a:r>
            <a:r>
              <a:rPr lang="sr-Cyrl-RS" dirty="0" smtClean="0">
                <a:solidFill>
                  <a:schemeClr val="tx1"/>
                </a:solidFill>
                <a:latin typeface="+mj-lt"/>
              </a:rPr>
              <a:t>извршио утицај на песнике читаве епохе – тзв. петраркисте.</a:t>
            </a:r>
            <a:endParaRPr lang="en-US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77014" y="868680"/>
            <a:ext cx="3474720" cy="5120640"/>
          </a:xfrm>
        </p:spPr>
        <p:txBody>
          <a:bodyPr anchor="t"/>
          <a:lstStyle/>
          <a:p>
            <a:pPr marL="0" indent="0" algn="just">
              <a:buNone/>
            </a:pPr>
            <a:r>
              <a:rPr lang="sr-Cyrl-RS" dirty="0" smtClean="0"/>
              <a:t>       ДАНТЕ АЛИГИЈЕРИ – </a:t>
            </a:r>
          </a:p>
          <a:p>
            <a:pPr marL="0" indent="0">
              <a:buNone/>
            </a:pPr>
            <a:r>
              <a:rPr lang="sr-Cyrl-RS" sz="1800" b="1" i="1" dirty="0" smtClean="0">
                <a:solidFill>
                  <a:srgbClr val="FF0000"/>
                </a:solidFill>
              </a:rPr>
              <a:t>отац италијанског језика. </a:t>
            </a:r>
            <a:r>
              <a:rPr lang="sr-Cyrl-RS" sz="1800" dirty="0" smtClean="0">
                <a:solidFill>
                  <a:srgbClr val="222222"/>
                </a:solidFill>
              </a:rPr>
              <a:t>Н</a:t>
            </a:r>
            <a:r>
              <a:rPr lang="ru-RU" sz="1800" dirty="0" smtClean="0">
                <a:solidFill>
                  <a:srgbClr val="222222"/>
                </a:solidFill>
              </a:rPr>
              <a:t>ајвећи </a:t>
            </a:r>
            <a:r>
              <a:rPr lang="ru-RU" sz="1800" dirty="0">
                <a:solidFill>
                  <a:srgbClr val="222222"/>
                </a:solidFill>
              </a:rPr>
              <a:t>италијански песник касног средњег </a:t>
            </a:r>
            <a:r>
              <a:rPr lang="ru-RU" sz="1800" dirty="0" smtClean="0">
                <a:solidFill>
                  <a:srgbClr val="222222"/>
                </a:solidFill>
              </a:rPr>
              <a:t>века. </a:t>
            </a:r>
          </a:p>
          <a:p>
            <a:pPr marL="0" indent="0">
              <a:buNone/>
            </a:pPr>
            <a:endParaRPr lang="ru-RU" sz="1800" dirty="0">
              <a:solidFill>
                <a:srgbClr val="222222"/>
              </a:solidFill>
            </a:endParaRPr>
          </a:p>
          <a:p>
            <a:pPr marL="0" indent="0">
              <a:buNone/>
            </a:pPr>
            <a:endParaRPr lang="ru-RU" sz="1800" dirty="0">
              <a:solidFill>
                <a:srgbClr val="222222"/>
              </a:solidFill>
            </a:endParaRPr>
          </a:p>
          <a:p>
            <a:pPr marL="0" indent="0">
              <a:buNone/>
            </a:pPr>
            <a:endParaRPr lang="ru-RU" sz="1800" dirty="0" smtClean="0">
              <a:solidFill>
                <a:srgbClr val="222222"/>
              </a:solidFill>
            </a:endParaRPr>
          </a:p>
          <a:p>
            <a:pPr marL="0" indent="0">
              <a:buNone/>
            </a:pPr>
            <a:endParaRPr lang="ru-RU" sz="1800" dirty="0">
              <a:solidFill>
                <a:srgbClr val="222222"/>
              </a:solidFill>
            </a:endParaRPr>
          </a:p>
          <a:p>
            <a:pPr marL="0" indent="0">
              <a:buNone/>
            </a:pPr>
            <a:endParaRPr lang="ru-RU" sz="1800" dirty="0" smtClean="0">
              <a:solidFill>
                <a:srgbClr val="222222"/>
              </a:solidFill>
            </a:endParaRPr>
          </a:p>
          <a:p>
            <a:pPr marL="0" indent="0">
              <a:buNone/>
            </a:pPr>
            <a:endParaRPr lang="ru-RU" sz="1800" dirty="0" smtClean="0">
              <a:solidFill>
                <a:srgbClr val="222222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222222"/>
                </a:solidFill>
              </a:rPr>
              <a:t>ЂОВАНИ БОКАЧО – збирка       од 100 новела ,,Декамерон`` чини га једним од   најзначајнијих писаца епохе.</a:t>
            </a:r>
          </a:p>
          <a:p>
            <a:pPr marL="0" indent="0">
              <a:buNone/>
            </a:pPr>
            <a:endParaRPr lang="en-US" sz="1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6552" y="2600189"/>
            <a:ext cx="2377439" cy="34871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0143" y="2200615"/>
            <a:ext cx="2143125" cy="21431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6722" y="3766185"/>
            <a:ext cx="1816281" cy="280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703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ЗНАМЕНИТЕ ЛИЧНОСТИ ЕПОХЕ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5971" y="1392620"/>
            <a:ext cx="3786922" cy="1645919"/>
          </a:xfrm>
        </p:spPr>
        <p:txBody>
          <a:bodyPr>
            <a:noAutofit/>
          </a:bodyPr>
          <a:lstStyle/>
          <a:p>
            <a:endParaRPr lang="sr-Cyrl-RS" sz="2800" dirty="0" smtClean="0"/>
          </a:p>
          <a:p>
            <a:endParaRPr lang="sr-Cyrl-RS" sz="2800" dirty="0"/>
          </a:p>
          <a:p>
            <a:endParaRPr lang="sr-Cyrl-RS" sz="2800" dirty="0" smtClean="0"/>
          </a:p>
          <a:p>
            <a:endParaRPr lang="sr-Cyrl-RS" sz="2800" dirty="0"/>
          </a:p>
          <a:p>
            <a:r>
              <a:rPr lang="sr-Cyrl-RS" sz="2800" dirty="0" smtClean="0"/>
              <a:t>ЈОХАН ГУТЕМБЕРГ</a:t>
            </a:r>
          </a:p>
          <a:p>
            <a:pPr algn="ctr"/>
            <a:r>
              <a:rPr lang="sr-Cyrl-RS" sz="2800" dirty="0" smtClean="0"/>
              <a:t>(15. век)</a:t>
            </a:r>
          </a:p>
          <a:p>
            <a:endParaRPr lang="sr-Cyrl-RS" sz="2800" dirty="0" smtClean="0"/>
          </a:p>
          <a:p>
            <a:pPr algn="just"/>
            <a:r>
              <a:rPr lang="sr-Cyrl-RS" b="0" dirty="0" smtClean="0"/>
              <a:t>Изумео штампарску машину.</a:t>
            </a:r>
          </a:p>
          <a:p>
            <a:pPr algn="just"/>
            <a:r>
              <a:rPr lang="sr-Cyrl-RS" b="0" dirty="0" smtClean="0"/>
              <a:t>До тада књиге су биле писане руком и стога врло ретке. Ово је омогућило описмењавање.</a:t>
            </a:r>
            <a:endParaRPr lang="en-US" sz="1800" b="0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8463" y="718457"/>
            <a:ext cx="3175000" cy="3404759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4756839"/>
            <a:ext cx="3474720" cy="1212887"/>
          </a:xfrm>
        </p:spPr>
        <p:txBody>
          <a:bodyPr/>
          <a:lstStyle/>
          <a:p>
            <a:pPr algn="just"/>
            <a:r>
              <a:rPr lang="sr-Cyrl-RS" b="0" dirty="0" smtClean="0"/>
              <a:t>Прва штампана књига на свету је </a:t>
            </a:r>
            <a:r>
              <a:rPr lang="sr-Cyrl-RS" dirty="0" smtClean="0"/>
              <a:t>Библија</a:t>
            </a:r>
            <a:r>
              <a:rPr lang="sr-Cyrl-RS" b="0" dirty="0" smtClean="0"/>
              <a:t> у 42 реда. Од 185 примерака данас је сачувано 49.</a:t>
            </a:r>
          </a:p>
          <a:p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918" y="3424428"/>
            <a:ext cx="3880975" cy="2664823"/>
          </a:xfrm>
        </p:spPr>
      </p:pic>
    </p:spTree>
    <p:extLst>
      <p:ext uri="{BB962C8B-B14F-4D97-AF65-F5344CB8AC3E}">
        <p14:creationId xmlns:p14="http://schemas.microsoft.com/office/powerpoint/2010/main" val="3183500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18" y="1123837"/>
            <a:ext cx="3139505" cy="4865483"/>
          </a:xfrm>
        </p:spPr>
        <p:txBody>
          <a:bodyPr>
            <a:noAutofit/>
          </a:bodyPr>
          <a:lstStyle/>
          <a:p>
            <a:pPr lvl="0" defTabSz="457200">
              <a:lnSpc>
                <a:spcPct val="100000"/>
              </a:lnSpc>
              <a:spcBef>
                <a:spcPts val="1000"/>
              </a:spcBef>
            </a:pPr>
            <a:r>
              <a:rPr lang="sr-Cyrl-RS" sz="2400" b="1" spc="0" dirty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rPr>
              <a:t>Никола Коперник </a:t>
            </a:r>
            <a:br>
              <a:rPr lang="sr-Cyrl-RS" sz="2400" b="1" spc="0" dirty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rPr>
            </a:br>
            <a:r>
              <a:rPr lang="sr-Cyrl-RS" sz="1800" spc="0" dirty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rPr>
              <a:t>Поставио тезу да се земља окреће око своје осе</a:t>
            </a:r>
            <a:r>
              <a:rPr lang="sr-Cyrl-RS" sz="1800" spc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rPr>
              <a:t>.</a:t>
            </a:r>
            <a:br>
              <a:rPr lang="sr-Cyrl-RS" sz="1800" spc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rPr>
            </a:br>
            <a:r>
              <a:rPr lang="sr-Cyrl-RS" sz="1800" spc="0" dirty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rPr>
              <a:t/>
            </a:r>
            <a:br>
              <a:rPr lang="sr-Cyrl-RS" sz="1800" spc="0" dirty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rPr>
            </a:br>
            <a:r>
              <a:rPr lang="sr-Cyrl-RS" sz="2400" b="1" spc="0" dirty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rPr>
              <a:t>Галилео </a:t>
            </a:r>
            <a:r>
              <a:rPr lang="sr-Cyrl-RS" sz="2400" b="1" spc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rPr>
              <a:t>Галилеј</a:t>
            </a:r>
            <a:br>
              <a:rPr lang="sr-Cyrl-RS" sz="2400" b="1" spc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rPr>
            </a:br>
            <a:r>
              <a:rPr lang="sr-Cyrl-RS" sz="1800" spc="0" dirty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rPr>
              <a:t/>
            </a:r>
            <a:br>
              <a:rPr lang="sr-Cyrl-RS" sz="1800" spc="0" dirty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rPr>
            </a:br>
            <a:r>
              <a:rPr lang="sr-Cyrl-RS" sz="1800" spc="0" dirty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rPr>
              <a:t>Два пута изведен пред црквени </a:t>
            </a:r>
            <a:r>
              <a:rPr lang="sr-Cyrl-RS" sz="1800" spc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rPr>
              <a:t>суд због тврдње да је земља округла. </a:t>
            </a:r>
            <a:r>
              <a:rPr lang="sr-Cyrl-RS" sz="1800" spc="0" dirty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rPr>
              <a:t>На самрти је наводно </a:t>
            </a:r>
            <a:r>
              <a:rPr lang="sr-Cyrl-RS" sz="1800" spc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rPr>
              <a:t>признао: </a:t>
            </a:r>
            <a:r>
              <a:rPr lang="sr-Cyrl-RS" sz="1800" spc="0" dirty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rPr>
              <a:t>„Ипак се </a:t>
            </a:r>
            <a:r>
              <a:rPr lang="sr-Cyrl-RS" sz="1800" spc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rPr>
              <a:t>окреће“.</a:t>
            </a:r>
            <a:br>
              <a:rPr lang="sr-Cyrl-RS" sz="1800" spc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rPr>
            </a:br>
            <a:r>
              <a:rPr lang="sr-Cyrl-RS" sz="1800" spc="0" dirty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rPr>
              <a:t/>
            </a:r>
            <a:br>
              <a:rPr lang="sr-Cyrl-RS" sz="1800" spc="0" dirty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rPr>
            </a:br>
            <a:r>
              <a:rPr lang="sr-Cyrl-RS" sz="2400" b="1" spc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rPr>
              <a:t>Кристофер Колумбо</a:t>
            </a:r>
            <a:br>
              <a:rPr lang="sr-Cyrl-RS" sz="2400" b="1" spc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rPr>
            </a:br>
            <a:r>
              <a:rPr lang="sr-Cyrl-RS" sz="2400" b="1" spc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rPr>
              <a:t/>
            </a:r>
            <a:br>
              <a:rPr lang="sr-Cyrl-RS" sz="2400" b="1" spc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rPr>
            </a:br>
            <a:r>
              <a:rPr lang="sr-Cyrl-RS" sz="1800" spc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rPr>
              <a:t>Тражећи нови пут ка Азији открио Америку.</a:t>
            </a:r>
            <a:endParaRPr lang="en-US" sz="4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lvl="0" indent="0" defTabSz="457200">
              <a:lnSpc>
                <a:spcPct val="100000"/>
              </a:lnSpc>
              <a:spcBef>
                <a:spcPts val="1000"/>
              </a:spcBef>
              <a:buClr>
                <a:srgbClr val="A53010"/>
              </a:buClr>
              <a:buNone/>
            </a:pPr>
            <a:endParaRPr lang="en-US" sz="1400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4225834"/>
          </a:xfrm>
        </p:spPr>
        <p:txBody>
          <a:bodyPr/>
          <a:lstStyle/>
          <a:p>
            <a:pPr marL="0" indent="0">
              <a:buNone/>
            </a:pPr>
            <a:r>
              <a:rPr lang="sr-Cyrl-RS" sz="2400" b="1" dirty="0" smtClean="0"/>
              <a:t>Мартин Лутер</a:t>
            </a:r>
          </a:p>
          <a:p>
            <a:pPr marL="0" indent="0" algn="just">
              <a:buNone/>
            </a:pPr>
            <a:r>
              <a:rPr lang="sr-Cyrl-RS" dirty="0" smtClean="0"/>
              <a:t>Његов сукоб са католичком црквом због продавања опроштаја од грехова, довео до протестантизма – нове вероисповести.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2423" y="3205569"/>
            <a:ext cx="3486150" cy="28765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4291" y="593951"/>
            <a:ext cx="2143125" cy="21431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8120" y="4424227"/>
            <a:ext cx="3474720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010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ЗНАМЕНИТИ УМЕТНИЦИ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2924774" cy="5623560"/>
          </a:xfrm>
        </p:spPr>
        <p:txBody>
          <a:bodyPr/>
          <a:lstStyle/>
          <a:p>
            <a:pPr marL="0" indent="0" algn="just">
              <a:buNone/>
            </a:pPr>
            <a:r>
              <a:rPr lang="sr-Cyrl-RS" b="1" dirty="0" smtClean="0"/>
              <a:t>ЛЕОНАРДО ДА ВИНЧИ</a:t>
            </a:r>
          </a:p>
          <a:p>
            <a:pPr marL="0" indent="0" algn="just">
              <a:buNone/>
            </a:pPr>
            <a:r>
              <a:rPr lang="ru-RU" dirty="0" smtClean="0"/>
              <a:t>Италијански </a:t>
            </a:r>
            <a:r>
              <a:rPr lang="ru-RU" dirty="0"/>
              <a:t>ренесансни архитекта, проналазач, инжењер, вајар и сликар</a:t>
            </a:r>
            <a:r>
              <a:rPr lang="ru-RU" dirty="0" smtClean="0"/>
              <a:t>.</a:t>
            </a:r>
            <a:endParaRPr lang="sr-Latn-RS" dirty="0" smtClean="0"/>
          </a:p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dirty="0"/>
              <a:t>Био је описан као идеал „ренесансног човека” и као универзални геније. </a:t>
            </a:r>
            <a:r>
              <a:rPr lang="ru-RU" dirty="0" smtClean="0"/>
              <a:t>Најпознатије дело ,,Мона Лиза</a:t>
            </a:r>
            <a:r>
              <a:rPr lang="sr-Latn-RS" dirty="0" smtClean="0"/>
              <a:t>“.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2473" y="637902"/>
            <a:ext cx="2549435" cy="337865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8010143" y="4232366"/>
            <a:ext cx="305409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r-Cyrl-RS" b="1" dirty="0" smtClean="0"/>
          </a:p>
          <a:p>
            <a:pPr algn="ctr"/>
            <a:endParaRPr lang="sr-Cyrl-RS" b="1" dirty="0">
              <a:solidFill>
                <a:srgbClr val="0070C0"/>
              </a:solidFill>
            </a:endParaRPr>
          </a:p>
          <a:p>
            <a:pPr algn="ctr"/>
            <a:r>
              <a:rPr lang="sr-Cyrl-RS" b="1" dirty="0" smtClean="0">
                <a:solidFill>
                  <a:srgbClr val="0070C0"/>
                </a:solidFill>
              </a:rPr>
              <a:t>РЕНЕСАНСНИ ЧОВЕК </a:t>
            </a:r>
            <a:r>
              <a:rPr lang="sr-Cyrl-RS" dirty="0" smtClean="0"/>
              <a:t>– свестрана личност. Поседује знања из многих области живота.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155" y="4016556"/>
            <a:ext cx="2019300" cy="2841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208298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500</Words>
  <Application>Microsoft Office PowerPoint</Application>
  <PresentationFormat>Custom</PresentationFormat>
  <Paragraphs>87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Frame</vt:lpstr>
      <vt:lpstr>PowerPoint Presentation</vt:lpstr>
      <vt:lpstr>ПОЈАМ</vt:lpstr>
      <vt:lpstr>Однос  хуманизма и ренесансе</vt:lpstr>
      <vt:lpstr>PowerPoint Presentation</vt:lpstr>
      <vt:lpstr>     ДРУШТВЕНЕ ОКОЛНОСТИ  </vt:lpstr>
      <vt:lpstr>ПРЕТЕЧЕ</vt:lpstr>
      <vt:lpstr>ЗНАМЕНИТЕ ЛИЧНОСТИ ЕПОХЕ</vt:lpstr>
      <vt:lpstr>Никола Коперник  Поставио тезу да се земља окреће око своје осе.  Галилео Галилеј  Два пута изведен пред црквени суд због тврдње да је земља округла. На самрти је наводно признао: „Ипак се окреће“.  Кристофер Колумбо  Тражећи нови пут ка Азији открио Америку.</vt:lpstr>
      <vt:lpstr>ЗНАМЕНИТИ УМЕТНИЦИ </vt:lpstr>
      <vt:lpstr>УМЕТНОСТ:  приказује свакодневни живот или је инспирисана антиком, написана на латинском и народном језику</vt:lpstr>
      <vt:lpstr>Значај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Andrija</dc:creator>
  <cp:lastModifiedBy>Microsoft</cp:lastModifiedBy>
  <cp:revision>1</cp:revision>
  <dcterms:modified xsi:type="dcterms:W3CDTF">2020-04-01T17:42:25Z</dcterms:modified>
</cp:coreProperties>
</file>